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8288000" cy="10287000"/>
  <p:notesSz cx="6858000" cy="9144000"/>
  <p:embeddedFontLst>
    <p:embeddedFont>
      <p:font typeface="Atkinson Hyperlegible Bold" panose="020B0604020202020204" charset="0"/>
      <p:regular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Bold" panose="00000800000000000000" pitchFamily="2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ra Ahmad" userId="230ce2bb-685e-42c4-8ab3-a041caa0fa63" providerId="ADAL" clId="{497CCA8E-98B3-4E7F-94DD-F5AEEFB0144B}"/>
    <pc:docChg chg="modSld">
      <pc:chgData name="Asra Ahmad" userId="230ce2bb-685e-42c4-8ab3-a041caa0fa63" providerId="ADAL" clId="{497CCA8E-98B3-4E7F-94DD-F5AEEFB0144B}" dt="2025-07-14T10:42:32.832" v="26" actId="20577"/>
      <pc:docMkLst>
        <pc:docMk/>
      </pc:docMkLst>
      <pc:sldChg chg="modSp mod">
        <pc:chgData name="Asra Ahmad" userId="230ce2bb-685e-42c4-8ab3-a041caa0fa63" providerId="ADAL" clId="{497CCA8E-98B3-4E7F-94DD-F5AEEFB0144B}" dt="2025-07-14T10:42:32.832" v="26" actId="20577"/>
        <pc:sldMkLst>
          <pc:docMk/>
          <pc:sldMk cId="0" sldId="256"/>
        </pc:sldMkLst>
        <pc:spChg chg="mod">
          <ac:chgData name="Asra Ahmad" userId="230ce2bb-685e-42c4-8ab3-a041caa0fa63" providerId="ADAL" clId="{497CCA8E-98B3-4E7F-94DD-F5AEEFB0144B}" dt="2025-07-14T10:42:32.832" v="26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Asra Ahmad" userId="230ce2bb-685e-42c4-8ab3-a041caa0fa63" providerId="ADAL" clId="{497CCA8E-98B3-4E7F-94DD-F5AEEFB0144B}" dt="2025-07-14T10:41:10.946" v="14" actId="20577"/>
        <pc:sldMkLst>
          <pc:docMk/>
          <pc:sldMk cId="0" sldId="265"/>
        </pc:sldMkLst>
        <pc:spChg chg="mod">
          <ac:chgData name="Asra Ahmad" userId="230ce2bb-685e-42c4-8ab3-a041caa0fa63" providerId="ADAL" clId="{497CCA8E-98B3-4E7F-94DD-F5AEEFB0144B}" dt="2025-07-14T10:41:10.946" v="14" actId="20577"/>
          <ac:spMkLst>
            <pc:docMk/>
            <pc:sldMk cId="0" sldId="265"/>
            <ac:spMk id="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5.sv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3" Type="http://schemas.openxmlformats.org/officeDocument/2006/relationships/image" Target="../media/image5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image" Target="../media/image4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pn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6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5.svg"/><Relationship Id="rId7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.svg"/><Relationship Id="rId7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12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96" y="-1248053"/>
            <a:ext cx="18478596" cy="13051630"/>
          </a:xfrm>
          <a:custGeom>
            <a:avLst/>
            <a:gdLst/>
            <a:ahLst/>
            <a:cxnLst/>
            <a:rect l="l" t="t" r="r" b="b"/>
            <a:pathLst>
              <a:path w="18478596" h="13051630">
                <a:moveTo>
                  <a:pt x="0" y="0"/>
                </a:moveTo>
                <a:lnTo>
                  <a:pt x="18478596" y="0"/>
                </a:lnTo>
                <a:lnTo>
                  <a:pt x="18478596" y="13051630"/>
                </a:lnTo>
                <a:lnTo>
                  <a:pt x="0" y="13051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496989" y="1914503"/>
            <a:ext cx="19281977" cy="8995381"/>
          </a:xfrm>
          <a:custGeom>
            <a:avLst/>
            <a:gdLst/>
            <a:ahLst/>
            <a:cxnLst/>
            <a:rect l="l" t="t" r="r" b="b"/>
            <a:pathLst>
              <a:path w="19281977" h="8995381">
                <a:moveTo>
                  <a:pt x="0" y="0"/>
                </a:moveTo>
                <a:lnTo>
                  <a:pt x="19281978" y="0"/>
                </a:lnTo>
                <a:lnTo>
                  <a:pt x="19281978" y="8995381"/>
                </a:lnTo>
                <a:lnTo>
                  <a:pt x="0" y="8995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069" b="-3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437014" y="7466204"/>
            <a:ext cx="14235361" cy="226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4"/>
              </a:lnSpc>
            </a:pPr>
            <a:r>
              <a:rPr lang="en-US" sz="635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Community Pharmacy </a:t>
            </a:r>
          </a:p>
          <a:p>
            <a:pPr algn="l">
              <a:lnSpc>
                <a:spcPts val="8894"/>
              </a:lnSpc>
            </a:pPr>
            <a:r>
              <a:rPr lang="en-US" sz="635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Hot Topic Report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90142" y="9172575"/>
            <a:ext cx="2969539" cy="561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318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February 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437014" y="6174657"/>
            <a:ext cx="4699575" cy="1234985"/>
          </a:xfrm>
          <a:custGeom>
            <a:avLst/>
            <a:gdLst/>
            <a:ahLst/>
            <a:cxnLst/>
            <a:rect l="l" t="t" r="r" b="b"/>
            <a:pathLst>
              <a:path w="4699575" h="1234985">
                <a:moveTo>
                  <a:pt x="0" y="0"/>
                </a:moveTo>
                <a:lnTo>
                  <a:pt x="4699575" y="0"/>
                </a:lnTo>
                <a:lnTo>
                  <a:pt x="4699575" y="1234985"/>
                </a:lnTo>
                <a:lnTo>
                  <a:pt x="0" y="1234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876252" y="5893394"/>
            <a:ext cx="12535495" cy="207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 dirty="0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Almost 2 in 5 people</a:t>
            </a:r>
          </a:p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have faced problems in their medicine supply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886" y="1714173"/>
            <a:ext cx="11426227" cy="4725662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3853259" y="8072714"/>
            <a:ext cx="10581482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8" y="974322"/>
            <a:ext cx="14810245" cy="810239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735153" y="8137194"/>
            <a:ext cx="12817693" cy="70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2"/>
              </a:lnSpc>
            </a:pPr>
            <a:r>
              <a:rPr lang="en-US" sz="3887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Consequences of medicine shortages for patients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264620" y="8860137"/>
            <a:ext cx="9794024" cy="39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9"/>
              </a:lnSpc>
            </a:pPr>
            <a:r>
              <a:rPr lang="en-US" sz="2221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4862" y="-580746"/>
            <a:ext cx="24752773" cy="15709981"/>
            <a:chOff x="0" y="0"/>
            <a:chExt cx="33003698" cy="20946641"/>
          </a:xfrm>
        </p:grpSpPr>
        <p:sp>
          <p:nvSpPr>
            <p:cNvPr id="3" name="Freeform 3"/>
            <p:cNvSpPr/>
            <p:nvPr/>
          </p:nvSpPr>
          <p:spPr>
            <a:xfrm>
              <a:off x="622730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22730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8970609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8970609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1391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71391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4572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4572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04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04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943730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943730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68703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68703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303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4303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1735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1735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94287" y="2338470"/>
              <a:ext cx="30815124" cy="16269700"/>
              <a:chOff x="0" y="0"/>
              <a:chExt cx="1539459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394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39459" h="812800">
                    <a:moveTo>
                      <a:pt x="513430" y="19070"/>
                    </a:moveTo>
                    <a:cubicBezTo>
                      <a:pt x="592100" y="7556"/>
                      <a:pt x="682081" y="0"/>
                      <a:pt x="770144" y="0"/>
                    </a:cubicBezTo>
                    <a:cubicBezTo>
                      <a:pt x="858210" y="0"/>
                      <a:pt x="942951" y="6476"/>
                      <a:pt x="1021043" y="17990"/>
                    </a:cubicBezTo>
                    <a:cubicBezTo>
                      <a:pt x="1022707" y="18350"/>
                      <a:pt x="1024368" y="18350"/>
                      <a:pt x="1026029" y="18710"/>
                    </a:cubicBezTo>
                    <a:cubicBezTo>
                      <a:pt x="1319298" y="64765"/>
                      <a:pt x="1535305" y="186379"/>
                      <a:pt x="1539459" y="328502"/>
                    </a:cubicBezTo>
                    <a:lnTo>
                      <a:pt x="1539459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154" y="185660"/>
                      <a:pt x="216837" y="64045"/>
                      <a:pt x="513430" y="19070"/>
                    </a:cubicBezTo>
                    <a:close/>
                  </a:path>
                </a:pathLst>
              </a:custGeom>
              <a:solidFill>
                <a:srgbClr val="004F6B"/>
              </a:solidFill>
              <a:ln w="476250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39459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1028700" y="3335511"/>
            <a:ext cx="14836629" cy="395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Reasonable Adjustments for </a:t>
            </a:r>
          </a:p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Medicine Dispensing</a:t>
            </a:r>
          </a:p>
          <a:p>
            <a:pPr algn="l">
              <a:lnSpc>
                <a:spcPts val="10355"/>
              </a:lnSpc>
            </a:pPr>
            <a:endParaRPr lang="en-US" sz="7396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812793" y="8583201"/>
            <a:ext cx="4773951" cy="1254530"/>
          </a:xfrm>
          <a:custGeom>
            <a:avLst/>
            <a:gdLst/>
            <a:ahLst/>
            <a:cxnLst/>
            <a:rect l="l" t="t" r="r" b="b"/>
            <a:pathLst>
              <a:path w="4773951" h="1254530">
                <a:moveTo>
                  <a:pt x="0" y="0"/>
                </a:moveTo>
                <a:lnTo>
                  <a:pt x="4773951" y="0"/>
                </a:lnTo>
                <a:lnTo>
                  <a:pt x="4773951" y="1254530"/>
                </a:lnTo>
                <a:lnTo>
                  <a:pt x="0" y="12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873072" y="9495456"/>
            <a:ext cx="6937178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281" y="699855"/>
            <a:ext cx="9284374" cy="8419300"/>
          </a:xfrm>
          <a:prstGeom prst="rect">
            <a:avLst/>
          </a:prstGeom>
        </p:spPr>
      </p:pic>
      <p:sp>
        <p:nvSpPr>
          <p:cNvPr id="27" name="Freeform 27"/>
          <p:cNvSpPr/>
          <p:nvPr/>
        </p:nvSpPr>
        <p:spPr>
          <a:xfrm>
            <a:off x="12879651" y="7096955"/>
            <a:ext cx="1085047" cy="1085047"/>
          </a:xfrm>
          <a:custGeom>
            <a:avLst/>
            <a:gdLst/>
            <a:ahLst/>
            <a:cxnLst/>
            <a:rect l="l" t="t" r="r" b="b"/>
            <a:pathLst>
              <a:path w="1085047" h="1085047">
                <a:moveTo>
                  <a:pt x="0" y="0"/>
                </a:moveTo>
                <a:lnTo>
                  <a:pt x="1085047" y="0"/>
                </a:lnTo>
                <a:lnTo>
                  <a:pt x="1085047" y="1085047"/>
                </a:lnTo>
                <a:lnTo>
                  <a:pt x="0" y="1085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3803527" y="5073064"/>
            <a:ext cx="1129555" cy="1129555"/>
          </a:xfrm>
          <a:custGeom>
            <a:avLst/>
            <a:gdLst/>
            <a:ahLst/>
            <a:cxnLst/>
            <a:rect l="l" t="t" r="r" b="b"/>
            <a:pathLst>
              <a:path w="1129555" h="1129555">
                <a:moveTo>
                  <a:pt x="0" y="0"/>
                </a:moveTo>
                <a:lnTo>
                  <a:pt x="1129555" y="0"/>
                </a:lnTo>
                <a:lnTo>
                  <a:pt x="1129555" y="1129555"/>
                </a:lnTo>
                <a:lnTo>
                  <a:pt x="0" y="1129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8293703" y="4119506"/>
            <a:ext cx="1722271" cy="2116462"/>
          </a:xfrm>
          <a:custGeom>
            <a:avLst/>
            <a:gdLst/>
            <a:ahLst/>
            <a:cxnLst/>
            <a:rect l="l" t="t" r="r" b="b"/>
            <a:pathLst>
              <a:path w="1722271" h="2116462">
                <a:moveTo>
                  <a:pt x="0" y="0"/>
                </a:moveTo>
                <a:lnTo>
                  <a:pt x="1722271" y="0"/>
                </a:lnTo>
                <a:lnTo>
                  <a:pt x="1722271" y="2116462"/>
                </a:lnTo>
                <a:lnTo>
                  <a:pt x="0" y="2116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/>
          <p:cNvSpPr txBox="1"/>
          <p:nvPr/>
        </p:nvSpPr>
        <p:spPr>
          <a:xfrm>
            <a:off x="3184700" y="8259732"/>
            <a:ext cx="13158014" cy="61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435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Are medicines dispensed in a way that meets your needs?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46248" y="2283064"/>
            <a:ext cx="852386" cy="40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29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(61)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33082" y="5798542"/>
            <a:ext cx="913166" cy="40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29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(23) 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717196" y="7777925"/>
            <a:ext cx="1022230" cy="40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29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(193)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36535" y="8927286"/>
            <a:ext cx="8654344" cy="35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8"/>
              </a:lnSpc>
            </a:pPr>
            <a:r>
              <a:rPr lang="en-US" sz="1962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66197" y="2513320"/>
            <a:ext cx="16355607" cy="578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7"/>
              </a:lnSpc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Vulnerable groups are disproportionately impacted by challenges in access, medicine shortages and dispensing tailored to their needs.</a:t>
            </a:r>
          </a:p>
          <a:p>
            <a:pPr algn="l">
              <a:lnSpc>
                <a:spcPts val="5137"/>
              </a:lnSpc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These include people living with:</a:t>
            </a:r>
          </a:p>
          <a:p>
            <a:pPr marL="792259" lvl="1" indent="-396129" algn="l">
              <a:lnSpc>
                <a:spcPts val="5137"/>
              </a:lnSpc>
              <a:buFont typeface="Arial"/>
              <a:buChar char="•"/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Mental health conditions</a:t>
            </a:r>
          </a:p>
          <a:p>
            <a:pPr marL="792259" lvl="1" indent="-396129" algn="l">
              <a:lnSpc>
                <a:spcPts val="5137"/>
              </a:lnSpc>
              <a:buFont typeface="Arial"/>
              <a:buChar char="•"/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Physical or mobility impairment</a:t>
            </a:r>
          </a:p>
          <a:p>
            <a:pPr marL="792259" lvl="1" indent="-396129" algn="l">
              <a:lnSpc>
                <a:spcPts val="5137"/>
              </a:lnSpc>
              <a:buFont typeface="Arial"/>
              <a:buChar char="•"/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Sensory impairment</a:t>
            </a:r>
          </a:p>
          <a:p>
            <a:pPr marL="792259" lvl="1" indent="-396129" algn="l">
              <a:lnSpc>
                <a:spcPts val="5137"/>
              </a:lnSpc>
              <a:buFont typeface="Arial"/>
              <a:buChar char="•"/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Long term conditions</a:t>
            </a:r>
          </a:p>
          <a:p>
            <a:pPr marL="792259" lvl="1" indent="-396129" algn="l">
              <a:lnSpc>
                <a:spcPts val="5137"/>
              </a:lnSpc>
              <a:buFont typeface="Arial"/>
              <a:buChar char="•"/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Cared for</a:t>
            </a:r>
          </a:p>
          <a:p>
            <a:pPr marL="792259" lvl="1" indent="-396129" algn="l">
              <a:lnSpc>
                <a:spcPts val="5137"/>
              </a:lnSpc>
              <a:buFont typeface="Arial"/>
              <a:buChar char="•"/>
            </a:pPr>
            <a:r>
              <a:rPr lang="en-US" sz="366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Carers</a:t>
            </a:r>
          </a:p>
        </p:txBody>
      </p:sp>
      <p:sp>
        <p:nvSpPr>
          <p:cNvPr id="27" name="Freeform 27"/>
          <p:cNvSpPr/>
          <p:nvPr/>
        </p:nvSpPr>
        <p:spPr>
          <a:xfrm>
            <a:off x="11363433" y="4267798"/>
            <a:ext cx="5895867" cy="4591407"/>
          </a:xfrm>
          <a:custGeom>
            <a:avLst/>
            <a:gdLst/>
            <a:ahLst/>
            <a:cxnLst/>
            <a:rect l="l" t="t" r="r" b="b"/>
            <a:pathLst>
              <a:path w="5895867" h="4591407">
                <a:moveTo>
                  <a:pt x="0" y="0"/>
                </a:moveTo>
                <a:lnTo>
                  <a:pt x="5895867" y="0"/>
                </a:lnTo>
                <a:lnTo>
                  <a:pt x="5895867" y="4591406"/>
                </a:lnTo>
                <a:lnTo>
                  <a:pt x="0" y="4591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1363433" y="1028700"/>
            <a:ext cx="2402334" cy="1465424"/>
          </a:xfrm>
          <a:custGeom>
            <a:avLst/>
            <a:gdLst/>
            <a:ahLst/>
            <a:cxnLst/>
            <a:rect l="l" t="t" r="r" b="b"/>
            <a:pathLst>
              <a:path w="2402334" h="1465424">
                <a:moveTo>
                  <a:pt x="0" y="0"/>
                </a:moveTo>
                <a:lnTo>
                  <a:pt x="2402334" y="0"/>
                </a:lnTo>
                <a:lnTo>
                  <a:pt x="2402334" y="1465424"/>
                </a:lnTo>
                <a:lnTo>
                  <a:pt x="0" y="146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5916224" y="1000271"/>
            <a:ext cx="5447208" cy="95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9"/>
              </a:lnSpc>
            </a:pPr>
            <a:r>
              <a:rPr lang="en-US" sz="532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Notable trends  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4862" y="-580746"/>
            <a:ext cx="24752773" cy="15709981"/>
            <a:chOff x="0" y="0"/>
            <a:chExt cx="33003698" cy="20946641"/>
          </a:xfrm>
        </p:grpSpPr>
        <p:sp>
          <p:nvSpPr>
            <p:cNvPr id="3" name="Freeform 3"/>
            <p:cNvSpPr/>
            <p:nvPr/>
          </p:nvSpPr>
          <p:spPr>
            <a:xfrm>
              <a:off x="622730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22730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8970609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8970609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1391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71391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4572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4572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04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04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943730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943730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68703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68703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303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4303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1735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1735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94287" y="2338470"/>
              <a:ext cx="30815124" cy="16269700"/>
              <a:chOff x="0" y="0"/>
              <a:chExt cx="1539459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394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39459" h="812800">
                    <a:moveTo>
                      <a:pt x="513430" y="19070"/>
                    </a:moveTo>
                    <a:cubicBezTo>
                      <a:pt x="592100" y="7556"/>
                      <a:pt x="682081" y="0"/>
                      <a:pt x="770144" y="0"/>
                    </a:cubicBezTo>
                    <a:cubicBezTo>
                      <a:pt x="858210" y="0"/>
                      <a:pt x="942951" y="6476"/>
                      <a:pt x="1021043" y="17990"/>
                    </a:cubicBezTo>
                    <a:cubicBezTo>
                      <a:pt x="1022707" y="18350"/>
                      <a:pt x="1024368" y="18350"/>
                      <a:pt x="1026029" y="18710"/>
                    </a:cubicBezTo>
                    <a:cubicBezTo>
                      <a:pt x="1319298" y="64765"/>
                      <a:pt x="1535305" y="186379"/>
                      <a:pt x="1539459" y="328502"/>
                    </a:cubicBezTo>
                    <a:lnTo>
                      <a:pt x="1539459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154" y="185660"/>
                      <a:pt x="216837" y="64045"/>
                      <a:pt x="513430" y="19070"/>
                    </a:cubicBezTo>
                    <a:close/>
                  </a:path>
                </a:pathLst>
              </a:custGeom>
              <a:solidFill>
                <a:srgbClr val="004F6B"/>
              </a:solidFill>
              <a:ln w="476250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39459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1028700" y="3335511"/>
            <a:ext cx="14836629" cy="133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Payment for prescriptions</a:t>
            </a:r>
          </a:p>
        </p:txBody>
      </p:sp>
      <p:sp>
        <p:nvSpPr>
          <p:cNvPr id="25" name="Freeform 25"/>
          <p:cNvSpPr/>
          <p:nvPr/>
        </p:nvSpPr>
        <p:spPr>
          <a:xfrm>
            <a:off x="812793" y="8583201"/>
            <a:ext cx="4773951" cy="1254530"/>
          </a:xfrm>
          <a:custGeom>
            <a:avLst/>
            <a:gdLst/>
            <a:ahLst/>
            <a:cxnLst/>
            <a:rect l="l" t="t" r="r" b="b"/>
            <a:pathLst>
              <a:path w="4773951" h="1254530">
                <a:moveTo>
                  <a:pt x="0" y="0"/>
                </a:moveTo>
                <a:lnTo>
                  <a:pt x="4773951" y="0"/>
                </a:lnTo>
                <a:lnTo>
                  <a:pt x="4773951" y="1254530"/>
                </a:lnTo>
                <a:lnTo>
                  <a:pt x="0" y="12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873072" y="9495456"/>
            <a:ext cx="6937178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695" y="143267"/>
            <a:ext cx="6007422" cy="862593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62777" y="3894324"/>
            <a:ext cx="8245889" cy="2748630"/>
          </a:xfrm>
          <a:prstGeom prst="rect">
            <a:avLst/>
          </a:prstGeom>
        </p:spPr>
      </p:pic>
      <p:sp>
        <p:nvSpPr>
          <p:cNvPr id="28" name="Freeform 28"/>
          <p:cNvSpPr/>
          <p:nvPr/>
        </p:nvSpPr>
        <p:spPr>
          <a:xfrm rot="-2310338" flipV="1">
            <a:off x="5857448" y="5672235"/>
            <a:ext cx="3312044" cy="3034661"/>
          </a:xfrm>
          <a:custGeom>
            <a:avLst/>
            <a:gdLst/>
            <a:ahLst/>
            <a:cxnLst/>
            <a:rect l="l" t="t" r="r" b="b"/>
            <a:pathLst>
              <a:path w="3312044" h="3034661">
                <a:moveTo>
                  <a:pt x="0" y="3034660"/>
                </a:moveTo>
                <a:lnTo>
                  <a:pt x="3312044" y="3034660"/>
                </a:lnTo>
                <a:lnTo>
                  <a:pt x="3312044" y="0"/>
                </a:lnTo>
                <a:lnTo>
                  <a:pt x="0" y="0"/>
                </a:lnTo>
                <a:lnTo>
                  <a:pt x="0" y="303466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741290" y="7843618"/>
            <a:ext cx="1569314" cy="996514"/>
          </a:xfrm>
          <a:custGeom>
            <a:avLst/>
            <a:gdLst/>
            <a:ahLst/>
            <a:cxnLst/>
            <a:rect l="l" t="t" r="r" b="b"/>
            <a:pathLst>
              <a:path w="1569314" h="996514">
                <a:moveTo>
                  <a:pt x="0" y="0"/>
                </a:moveTo>
                <a:lnTo>
                  <a:pt x="1569314" y="0"/>
                </a:lnTo>
                <a:lnTo>
                  <a:pt x="1569314" y="996514"/>
                </a:lnTo>
                <a:lnTo>
                  <a:pt x="0" y="9965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14296663" y="5358577"/>
            <a:ext cx="4494475" cy="3412056"/>
          </a:xfrm>
          <a:custGeom>
            <a:avLst/>
            <a:gdLst/>
            <a:ahLst/>
            <a:cxnLst/>
            <a:rect l="l" t="t" r="r" b="b"/>
            <a:pathLst>
              <a:path w="4494475" h="3412056">
                <a:moveTo>
                  <a:pt x="0" y="0"/>
                </a:moveTo>
                <a:lnTo>
                  <a:pt x="4494475" y="0"/>
                </a:lnTo>
                <a:lnTo>
                  <a:pt x="4494475" y="3412056"/>
                </a:lnTo>
                <a:lnTo>
                  <a:pt x="0" y="34120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5607586" y="8393925"/>
            <a:ext cx="7072829" cy="67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</a:pPr>
            <a:r>
              <a:rPr lang="en-US" sz="3733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Affordability of Prescriptions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-192451" y="3578255"/>
            <a:ext cx="3867483" cy="10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82"/>
              </a:lnSpc>
            </a:pPr>
            <a:r>
              <a:rPr lang="en-US" sz="2844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Don’t Pay for Prescriptions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7532" y="6706163"/>
            <a:ext cx="2457499" cy="10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82"/>
              </a:lnSpc>
            </a:pPr>
            <a:r>
              <a:rPr lang="en-US" sz="2844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Pay for</a:t>
            </a:r>
          </a:p>
          <a:p>
            <a:pPr algn="r">
              <a:lnSpc>
                <a:spcPts val="3982"/>
              </a:lnSpc>
            </a:pPr>
            <a:r>
              <a:rPr lang="en-US" sz="2844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Prescriptions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91688" y="3578255"/>
            <a:ext cx="991254" cy="10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69%  </a:t>
            </a:r>
          </a:p>
          <a:p>
            <a:pPr algn="ctr">
              <a:lnSpc>
                <a:spcPts val="3982"/>
              </a:lnSpc>
            </a:pPr>
            <a:r>
              <a:rPr lang="en-US" sz="284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(177)</a:t>
            </a:r>
            <a:r>
              <a:rPr lang="en-US" sz="284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74939" y="6938909"/>
            <a:ext cx="824752" cy="10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31%  </a:t>
            </a:r>
          </a:p>
          <a:p>
            <a:pPr algn="ctr">
              <a:lnSpc>
                <a:spcPts val="3982"/>
              </a:lnSpc>
            </a:pPr>
            <a:r>
              <a:rPr lang="en-US" sz="284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(81)</a:t>
            </a:r>
            <a:r>
              <a:rPr lang="en-US" sz="284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542946" y="2952777"/>
            <a:ext cx="781715" cy="37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(13) 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812396" y="2454903"/>
            <a:ext cx="691232" cy="37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(2)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321795" y="1924917"/>
            <a:ext cx="624561" cy="37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(7) 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61562" y="1428796"/>
            <a:ext cx="777923" cy="37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(12) 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286542" y="906539"/>
            <a:ext cx="876255" cy="37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(59) 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843245" y="9049425"/>
            <a:ext cx="7878884" cy="37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answered this question (n=258)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073172" y="5692047"/>
            <a:ext cx="3131959" cy="259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27%</a:t>
            </a:r>
            <a:r>
              <a:rPr lang="en-US" sz="42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3632"/>
              </a:lnSpc>
            </a:pPr>
            <a:r>
              <a:rPr lang="en-US" sz="2594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of those who pay for prescriptions reported issues with affordability</a:t>
            </a:r>
          </a:p>
        </p:txBody>
      </p:sp>
      <p:sp>
        <p:nvSpPr>
          <p:cNvPr id="43" name="Freeform 43"/>
          <p:cNvSpPr/>
          <p:nvPr/>
        </p:nvSpPr>
        <p:spPr>
          <a:xfrm rot="5056146">
            <a:off x="14058573" y="2086206"/>
            <a:ext cx="3312044" cy="3034661"/>
          </a:xfrm>
          <a:custGeom>
            <a:avLst/>
            <a:gdLst/>
            <a:ahLst/>
            <a:cxnLst/>
            <a:rect l="l" t="t" r="r" b="b"/>
            <a:pathLst>
              <a:path w="3312044" h="3034661">
                <a:moveTo>
                  <a:pt x="0" y="0"/>
                </a:moveTo>
                <a:lnTo>
                  <a:pt x="3312044" y="0"/>
                </a:lnTo>
                <a:lnTo>
                  <a:pt x="3312044" y="3034661"/>
                </a:lnTo>
                <a:lnTo>
                  <a:pt x="0" y="30346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4862" y="-580746"/>
            <a:ext cx="24752773" cy="15709981"/>
            <a:chOff x="0" y="0"/>
            <a:chExt cx="33003698" cy="20946641"/>
          </a:xfrm>
        </p:grpSpPr>
        <p:sp>
          <p:nvSpPr>
            <p:cNvPr id="3" name="Freeform 3"/>
            <p:cNvSpPr/>
            <p:nvPr/>
          </p:nvSpPr>
          <p:spPr>
            <a:xfrm>
              <a:off x="622730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22730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8970609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8970609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1391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71391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4572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4572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04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04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943730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943730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68703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68703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303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4303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1735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1735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94287" y="2338470"/>
              <a:ext cx="30815124" cy="16269700"/>
              <a:chOff x="0" y="0"/>
              <a:chExt cx="1539459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394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39459" h="812800">
                    <a:moveTo>
                      <a:pt x="513430" y="19070"/>
                    </a:moveTo>
                    <a:cubicBezTo>
                      <a:pt x="592100" y="7556"/>
                      <a:pt x="682081" y="0"/>
                      <a:pt x="770144" y="0"/>
                    </a:cubicBezTo>
                    <a:cubicBezTo>
                      <a:pt x="858210" y="0"/>
                      <a:pt x="942951" y="6476"/>
                      <a:pt x="1021043" y="17990"/>
                    </a:cubicBezTo>
                    <a:cubicBezTo>
                      <a:pt x="1022707" y="18350"/>
                      <a:pt x="1024368" y="18350"/>
                      <a:pt x="1026029" y="18710"/>
                    </a:cubicBezTo>
                    <a:cubicBezTo>
                      <a:pt x="1319298" y="64765"/>
                      <a:pt x="1535305" y="186379"/>
                      <a:pt x="1539459" y="328502"/>
                    </a:cubicBezTo>
                    <a:lnTo>
                      <a:pt x="1539459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154" y="185660"/>
                      <a:pt x="216837" y="64045"/>
                      <a:pt x="513430" y="19070"/>
                    </a:cubicBezTo>
                    <a:close/>
                  </a:path>
                </a:pathLst>
              </a:custGeom>
              <a:solidFill>
                <a:srgbClr val="004F6B"/>
              </a:solidFill>
              <a:ln w="476250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39459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1028700" y="3335511"/>
            <a:ext cx="14836629" cy="133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Pharmacy First</a:t>
            </a:r>
          </a:p>
        </p:txBody>
      </p:sp>
      <p:sp>
        <p:nvSpPr>
          <p:cNvPr id="25" name="Freeform 25"/>
          <p:cNvSpPr/>
          <p:nvPr/>
        </p:nvSpPr>
        <p:spPr>
          <a:xfrm>
            <a:off x="812793" y="8583201"/>
            <a:ext cx="4773951" cy="1254530"/>
          </a:xfrm>
          <a:custGeom>
            <a:avLst/>
            <a:gdLst/>
            <a:ahLst/>
            <a:cxnLst/>
            <a:rect l="l" t="t" r="r" b="b"/>
            <a:pathLst>
              <a:path w="4773951" h="1254530">
                <a:moveTo>
                  <a:pt x="0" y="0"/>
                </a:moveTo>
                <a:lnTo>
                  <a:pt x="4773951" y="0"/>
                </a:lnTo>
                <a:lnTo>
                  <a:pt x="4773951" y="1254530"/>
                </a:lnTo>
                <a:lnTo>
                  <a:pt x="0" y="12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873072" y="9495456"/>
            <a:ext cx="6937178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263" y="1300823"/>
            <a:ext cx="9134876" cy="5328678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688357" y="6824733"/>
            <a:ext cx="10911285" cy="149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40% (112) respondents had heard about 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Pharmacy First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72309" y="8403978"/>
            <a:ext cx="10581482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420" y="816417"/>
            <a:ext cx="11789161" cy="8104150"/>
          </a:xfrm>
          <a:prstGeom prst="rect">
            <a:avLst/>
          </a:prstGeom>
        </p:spPr>
      </p:pic>
      <p:sp>
        <p:nvSpPr>
          <p:cNvPr id="27" name="Freeform 27"/>
          <p:cNvSpPr/>
          <p:nvPr/>
        </p:nvSpPr>
        <p:spPr>
          <a:xfrm>
            <a:off x="5010175" y="5034117"/>
            <a:ext cx="978456" cy="754634"/>
          </a:xfrm>
          <a:custGeom>
            <a:avLst/>
            <a:gdLst/>
            <a:ahLst/>
            <a:cxnLst/>
            <a:rect l="l" t="t" r="r" b="b"/>
            <a:pathLst>
              <a:path w="978456" h="754634">
                <a:moveTo>
                  <a:pt x="0" y="0"/>
                </a:moveTo>
                <a:lnTo>
                  <a:pt x="978456" y="0"/>
                </a:lnTo>
                <a:lnTo>
                  <a:pt x="978456" y="754634"/>
                </a:lnTo>
                <a:lnTo>
                  <a:pt x="0" y="754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5119234" y="3908139"/>
            <a:ext cx="760338" cy="776846"/>
          </a:xfrm>
          <a:custGeom>
            <a:avLst/>
            <a:gdLst/>
            <a:ahLst/>
            <a:cxnLst/>
            <a:rect l="l" t="t" r="r" b="b"/>
            <a:pathLst>
              <a:path w="760338" h="776846">
                <a:moveTo>
                  <a:pt x="0" y="0"/>
                </a:moveTo>
                <a:lnTo>
                  <a:pt x="760338" y="0"/>
                </a:lnTo>
                <a:lnTo>
                  <a:pt x="760338" y="776846"/>
                </a:lnTo>
                <a:lnTo>
                  <a:pt x="0" y="776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5100462" y="6164262"/>
            <a:ext cx="779110" cy="1091573"/>
          </a:xfrm>
          <a:custGeom>
            <a:avLst/>
            <a:gdLst/>
            <a:ahLst/>
            <a:cxnLst/>
            <a:rect l="l" t="t" r="r" b="b"/>
            <a:pathLst>
              <a:path w="779110" h="1091573">
                <a:moveTo>
                  <a:pt x="0" y="0"/>
                </a:moveTo>
                <a:lnTo>
                  <a:pt x="779110" y="0"/>
                </a:lnTo>
                <a:lnTo>
                  <a:pt x="779110" y="1091573"/>
                </a:lnTo>
                <a:lnTo>
                  <a:pt x="0" y="1091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5010175" y="2546663"/>
            <a:ext cx="978456" cy="1078189"/>
          </a:xfrm>
          <a:custGeom>
            <a:avLst/>
            <a:gdLst/>
            <a:ahLst/>
            <a:cxnLst/>
            <a:rect l="l" t="t" r="r" b="b"/>
            <a:pathLst>
              <a:path w="978456" h="1078189">
                <a:moveTo>
                  <a:pt x="0" y="0"/>
                </a:moveTo>
                <a:lnTo>
                  <a:pt x="978456" y="0"/>
                </a:lnTo>
                <a:lnTo>
                  <a:pt x="978456" y="1078189"/>
                </a:lnTo>
                <a:lnTo>
                  <a:pt x="0" y="10781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7552278" y="6450105"/>
            <a:ext cx="875794" cy="805730"/>
          </a:xfrm>
          <a:custGeom>
            <a:avLst/>
            <a:gdLst/>
            <a:ahLst/>
            <a:cxnLst/>
            <a:rect l="l" t="t" r="r" b="b"/>
            <a:pathLst>
              <a:path w="875794" h="805730">
                <a:moveTo>
                  <a:pt x="0" y="0"/>
                </a:moveTo>
                <a:lnTo>
                  <a:pt x="875794" y="0"/>
                </a:lnTo>
                <a:lnTo>
                  <a:pt x="875794" y="805730"/>
                </a:lnTo>
                <a:lnTo>
                  <a:pt x="0" y="8057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 rot="-917832">
            <a:off x="10107744" y="6469474"/>
            <a:ext cx="714362" cy="944469"/>
          </a:xfrm>
          <a:custGeom>
            <a:avLst/>
            <a:gdLst/>
            <a:ahLst/>
            <a:cxnLst/>
            <a:rect l="l" t="t" r="r" b="b"/>
            <a:pathLst>
              <a:path w="714362" h="944469">
                <a:moveTo>
                  <a:pt x="0" y="0"/>
                </a:moveTo>
                <a:lnTo>
                  <a:pt x="714362" y="0"/>
                </a:lnTo>
                <a:lnTo>
                  <a:pt x="714362" y="944468"/>
                </a:lnTo>
                <a:lnTo>
                  <a:pt x="0" y="9444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12653132" y="6842926"/>
            <a:ext cx="622931" cy="549737"/>
          </a:xfrm>
          <a:custGeom>
            <a:avLst/>
            <a:gdLst/>
            <a:ahLst/>
            <a:cxnLst/>
            <a:rect l="l" t="t" r="r" b="b"/>
            <a:pathLst>
              <a:path w="622931" h="549737">
                <a:moveTo>
                  <a:pt x="0" y="0"/>
                </a:moveTo>
                <a:lnTo>
                  <a:pt x="622931" y="0"/>
                </a:lnTo>
                <a:lnTo>
                  <a:pt x="622931" y="549736"/>
                </a:lnTo>
                <a:lnTo>
                  <a:pt x="0" y="5497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3858688" y="8204837"/>
            <a:ext cx="10570624" cy="65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3661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How did people hear about Pharmacy First?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31031" y="8900677"/>
            <a:ext cx="9225939" cy="37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4386" y="0"/>
            <a:ext cx="18517161" cy="4114960"/>
            <a:chOff x="0" y="0"/>
            <a:chExt cx="24689547" cy="5486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43307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743307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5486614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5486614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822992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22992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97312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97312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16427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716427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459734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459734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9203041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203041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1946241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1946241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 rot="-546994">
            <a:off x="-4388971" y="420457"/>
            <a:ext cx="23640318" cy="12202275"/>
            <a:chOff x="0" y="0"/>
            <a:chExt cx="157469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74694" cy="812800"/>
            </a:xfrm>
            <a:custGeom>
              <a:avLst/>
              <a:gdLst/>
              <a:ahLst/>
              <a:cxnLst/>
              <a:rect l="l" t="t" r="r" b="b"/>
              <a:pathLst>
                <a:path w="1574694" h="812800">
                  <a:moveTo>
                    <a:pt x="525182" y="19070"/>
                  </a:moveTo>
                  <a:cubicBezTo>
                    <a:pt x="605652" y="7556"/>
                    <a:pt x="697692" y="0"/>
                    <a:pt x="787771" y="0"/>
                  </a:cubicBezTo>
                  <a:cubicBezTo>
                    <a:pt x="877853" y="0"/>
                    <a:pt x="964533" y="6476"/>
                    <a:pt x="1044413" y="17990"/>
                  </a:cubicBezTo>
                  <a:cubicBezTo>
                    <a:pt x="1046115" y="18350"/>
                    <a:pt x="1047814" y="18350"/>
                    <a:pt x="1049512" y="18710"/>
                  </a:cubicBezTo>
                  <a:cubicBezTo>
                    <a:pt x="1349495" y="64765"/>
                    <a:pt x="1570445" y="186379"/>
                    <a:pt x="1574694" y="328502"/>
                  </a:cubicBezTo>
                  <a:lnTo>
                    <a:pt x="1574694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4249" y="185660"/>
                    <a:pt x="221800" y="64045"/>
                    <a:pt x="525182" y="19070"/>
                  </a:cubicBezTo>
                  <a:close/>
                </a:path>
              </a:pathLst>
            </a:custGeom>
            <a:solidFill>
              <a:srgbClr val="FFFFFF"/>
            </a:solidFill>
            <a:ln w="561975" cap="sq">
              <a:solidFill>
                <a:srgbClr val="004F6B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79375"/>
              <a:ext cx="1574694" cy="733425"/>
            </a:xfrm>
            <a:prstGeom prst="rect">
              <a:avLst/>
            </a:prstGeom>
          </p:spPr>
          <p:txBody>
            <a:bodyPr lIns="38477" tIns="38477" rIns="38477" bIns="38477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44000" y="9559447"/>
            <a:ext cx="8488824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E73E97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  <p:sp>
        <p:nvSpPr>
          <p:cNvPr id="25" name="Freeform 25"/>
          <p:cNvSpPr/>
          <p:nvPr/>
        </p:nvSpPr>
        <p:spPr>
          <a:xfrm>
            <a:off x="249976" y="9144000"/>
            <a:ext cx="3731028" cy="945194"/>
          </a:xfrm>
          <a:custGeom>
            <a:avLst/>
            <a:gdLst/>
            <a:ahLst/>
            <a:cxnLst/>
            <a:rect l="l" t="t" r="r" b="b"/>
            <a:pathLst>
              <a:path w="3731028" h="945194">
                <a:moveTo>
                  <a:pt x="0" y="0"/>
                </a:moveTo>
                <a:lnTo>
                  <a:pt x="3731028" y="0"/>
                </a:lnTo>
                <a:lnTo>
                  <a:pt x="3731028" y="945194"/>
                </a:lnTo>
                <a:lnTo>
                  <a:pt x="0" y="945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159022" y="2729451"/>
            <a:ext cx="5643964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Why we did it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2729451"/>
            <a:ext cx="7445203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What we did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96673" y="3770646"/>
            <a:ext cx="8062627" cy="438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Designed a Hot Topic Survey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Explored public experiences with community pharmacies, focusing on accessibility, medicine shortages, reasonable adjustments for dispensing needs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Examined perceptions of Pharmacy First scheme &amp; aimed to raise awareness of this new initiative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Asked both quantitative &amp; qualitative questions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Collected 284 responses &amp; analysed the data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1157" y="3770646"/>
            <a:ext cx="7617936" cy="482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received growing concerns from the public about pharmacy access and medicine shortages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Mixed reviews about the new Pharmacy First Scheme which has the potential to enhance access to primary care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Community pharmacies are a cornerstone of primary care, serving as accessible, walk-in healthcare providers for local communities.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60119" y="5935267"/>
            <a:ext cx="8840093" cy="177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1 in 4 people 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have tried using Pharmacy First 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617" y="1257754"/>
            <a:ext cx="9585097" cy="4684504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3872309" y="7772957"/>
            <a:ext cx="10581482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466583" y="3179359"/>
            <a:ext cx="1537304" cy="1535382"/>
          </a:xfrm>
          <a:custGeom>
            <a:avLst/>
            <a:gdLst/>
            <a:ahLst/>
            <a:cxnLst/>
            <a:rect l="l" t="t" r="r" b="b"/>
            <a:pathLst>
              <a:path w="1537304" h="1535382">
                <a:moveTo>
                  <a:pt x="0" y="0"/>
                </a:moveTo>
                <a:lnTo>
                  <a:pt x="1537304" y="0"/>
                </a:lnTo>
                <a:lnTo>
                  <a:pt x="1537304" y="1535382"/>
                </a:lnTo>
                <a:lnTo>
                  <a:pt x="0" y="1535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9145026" y="3179359"/>
            <a:ext cx="1535382" cy="1535382"/>
          </a:xfrm>
          <a:custGeom>
            <a:avLst/>
            <a:gdLst/>
            <a:ahLst/>
            <a:cxnLst/>
            <a:rect l="l" t="t" r="r" b="b"/>
            <a:pathLst>
              <a:path w="1535382" h="1535382">
                <a:moveTo>
                  <a:pt x="0" y="0"/>
                </a:moveTo>
                <a:lnTo>
                  <a:pt x="1535383" y="0"/>
                </a:lnTo>
                <a:lnTo>
                  <a:pt x="1535383" y="1535382"/>
                </a:lnTo>
                <a:lnTo>
                  <a:pt x="0" y="1535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 flipH="1">
            <a:off x="12796165" y="4943709"/>
            <a:ext cx="1044130" cy="4114800"/>
          </a:xfrm>
          <a:custGeom>
            <a:avLst/>
            <a:gdLst/>
            <a:ahLst/>
            <a:cxnLst/>
            <a:rect l="l" t="t" r="r" b="b"/>
            <a:pathLst>
              <a:path w="1044130" h="4114800">
                <a:moveTo>
                  <a:pt x="1044130" y="0"/>
                </a:moveTo>
                <a:lnTo>
                  <a:pt x="0" y="0"/>
                </a:lnTo>
                <a:lnTo>
                  <a:pt x="0" y="4114800"/>
                </a:lnTo>
                <a:lnTo>
                  <a:pt x="1044130" y="4114800"/>
                </a:lnTo>
                <a:lnTo>
                  <a:pt x="104413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43019" y="4867509"/>
            <a:ext cx="5584431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Provided quick treatment/ advice 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Signposted to GP or other service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Easy to access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Saved GP visit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45616" y="1209675"/>
            <a:ext cx="8648502" cy="17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3"/>
              </a:lnSpc>
            </a:pPr>
            <a:r>
              <a:rPr lang="en-US" sz="5949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Mixed feedback about</a:t>
            </a:r>
          </a:p>
          <a:p>
            <a:pPr algn="ctr">
              <a:lnSpc>
                <a:spcPts val="6603"/>
              </a:lnSpc>
            </a:pPr>
            <a:r>
              <a:rPr lang="en-US" sz="5949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Pharmacy First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62570" y="4867509"/>
            <a:ext cx="6300295" cy="427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Increased treatment time due to referrals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Limitations in age, conditions, or medications covered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Lack in confidence in pharmacists’ ability to diagnose &amp; prescribe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Added cost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126045" y="5353284"/>
            <a:ext cx="3660339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Gaps in public awareness about the full offer,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Public attitude &amp; perception,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Training need </a:t>
            </a:r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4862" y="-580746"/>
            <a:ext cx="24752773" cy="15709981"/>
            <a:chOff x="0" y="0"/>
            <a:chExt cx="33003698" cy="20946641"/>
          </a:xfrm>
        </p:grpSpPr>
        <p:sp>
          <p:nvSpPr>
            <p:cNvPr id="3" name="Freeform 3"/>
            <p:cNvSpPr/>
            <p:nvPr/>
          </p:nvSpPr>
          <p:spPr>
            <a:xfrm>
              <a:off x="622730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22730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8970609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8970609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1391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71391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4572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4572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04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04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943730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943730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68703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68703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303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4303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1735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1735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94287" y="2338470"/>
              <a:ext cx="30815124" cy="16269700"/>
              <a:chOff x="0" y="0"/>
              <a:chExt cx="1539459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394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39459" h="812800">
                    <a:moveTo>
                      <a:pt x="513430" y="19070"/>
                    </a:moveTo>
                    <a:cubicBezTo>
                      <a:pt x="592100" y="7556"/>
                      <a:pt x="682081" y="0"/>
                      <a:pt x="770144" y="0"/>
                    </a:cubicBezTo>
                    <a:cubicBezTo>
                      <a:pt x="858210" y="0"/>
                      <a:pt x="942951" y="6476"/>
                      <a:pt x="1021043" y="17990"/>
                    </a:cubicBezTo>
                    <a:cubicBezTo>
                      <a:pt x="1022707" y="18350"/>
                      <a:pt x="1024368" y="18350"/>
                      <a:pt x="1026029" y="18710"/>
                    </a:cubicBezTo>
                    <a:cubicBezTo>
                      <a:pt x="1319298" y="64765"/>
                      <a:pt x="1535305" y="186379"/>
                      <a:pt x="1539459" y="328502"/>
                    </a:cubicBezTo>
                    <a:lnTo>
                      <a:pt x="1539459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154" y="185660"/>
                      <a:pt x="216837" y="64045"/>
                      <a:pt x="513430" y="19070"/>
                    </a:cubicBezTo>
                    <a:close/>
                  </a:path>
                </a:pathLst>
              </a:custGeom>
              <a:solidFill>
                <a:srgbClr val="004F6B"/>
              </a:solidFill>
              <a:ln w="476250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39459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1028700" y="3335511"/>
            <a:ext cx="14836629" cy="133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Recommendations</a:t>
            </a:r>
          </a:p>
        </p:txBody>
      </p:sp>
      <p:sp>
        <p:nvSpPr>
          <p:cNvPr id="25" name="Freeform 25"/>
          <p:cNvSpPr/>
          <p:nvPr/>
        </p:nvSpPr>
        <p:spPr>
          <a:xfrm>
            <a:off x="812793" y="8583201"/>
            <a:ext cx="4773951" cy="1254530"/>
          </a:xfrm>
          <a:custGeom>
            <a:avLst/>
            <a:gdLst/>
            <a:ahLst/>
            <a:cxnLst/>
            <a:rect l="l" t="t" r="r" b="b"/>
            <a:pathLst>
              <a:path w="4773951" h="1254530">
                <a:moveTo>
                  <a:pt x="0" y="0"/>
                </a:moveTo>
                <a:lnTo>
                  <a:pt x="4773951" y="0"/>
                </a:lnTo>
                <a:lnTo>
                  <a:pt x="4773951" y="1254530"/>
                </a:lnTo>
                <a:lnTo>
                  <a:pt x="0" y="12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873072" y="9495456"/>
            <a:ext cx="6937178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49177" y="2913824"/>
            <a:ext cx="4333114" cy="611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2"/>
              </a:lnSpc>
            </a:pPr>
            <a:r>
              <a:rPr lang="en-US" sz="217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Adjust opening hours to better align with the needs of working individuals.</a:t>
            </a:r>
          </a:p>
          <a:p>
            <a:pPr algn="l">
              <a:lnSpc>
                <a:spcPts val="3042"/>
              </a:lnSpc>
            </a:pPr>
            <a:endParaRPr lang="en-US" sz="2173">
              <a:solidFill>
                <a:srgbClr val="004F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42"/>
              </a:lnSpc>
            </a:pPr>
            <a:r>
              <a:rPr lang="en-US" sz="217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Improved clarity in communication will enhance the effectiveness and long term sustainability. Focus on eligibility awareness, building public confidence &amp; effective signposting.</a:t>
            </a:r>
          </a:p>
          <a:p>
            <a:pPr algn="l">
              <a:lnSpc>
                <a:spcPts val="3042"/>
              </a:lnSpc>
            </a:pPr>
            <a:endParaRPr lang="en-US" sz="2173">
              <a:solidFill>
                <a:srgbClr val="004F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42"/>
              </a:lnSpc>
            </a:pPr>
            <a:endParaRPr lang="en-US" sz="2173">
              <a:solidFill>
                <a:srgbClr val="004F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42"/>
              </a:lnSpc>
            </a:pPr>
            <a:r>
              <a:rPr lang="en-US" sz="217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The ICB needs to actively monitor and mitigate the effects of closures.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582291" y="2270388"/>
            <a:ext cx="9123418" cy="1172712"/>
            <a:chOff x="0" y="0"/>
            <a:chExt cx="2402875" cy="3088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402875" cy="308862"/>
            </a:xfrm>
            <a:custGeom>
              <a:avLst/>
              <a:gdLst/>
              <a:ahLst/>
              <a:cxnLst/>
              <a:rect l="l" t="t" r="r" b="b"/>
              <a:pathLst>
                <a:path w="2402875" h="308862">
                  <a:moveTo>
                    <a:pt x="2199675" y="0"/>
                  </a:moveTo>
                  <a:cubicBezTo>
                    <a:pt x="2311900" y="0"/>
                    <a:pt x="2402875" y="69141"/>
                    <a:pt x="2402875" y="154431"/>
                  </a:cubicBezTo>
                  <a:cubicBezTo>
                    <a:pt x="2402875" y="239721"/>
                    <a:pt x="2311900" y="308862"/>
                    <a:pt x="2199675" y="308862"/>
                  </a:cubicBezTo>
                  <a:lnTo>
                    <a:pt x="203200" y="308862"/>
                  </a:lnTo>
                  <a:cubicBezTo>
                    <a:pt x="90976" y="308862"/>
                    <a:pt x="0" y="239721"/>
                    <a:pt x="0" y="154431"/>
                  </a:cubicBezTo>
                  <a:cubicBezTo>
                    <a:pt x="0" y="6914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73E9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85725"/>
              <a:ext cx="2402875" cy="3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Opening Hours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582291" y="3604921"/>
            <a:ext cx="9123418" cy="1172712"/>
            <a:chOff x="0" y="0"/>
            <a:chExt cx="2402875" cy="3088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402875" cy="308862"/>
            </a:xfrm>
            <a:custGeom>
              <a:avLst/>
              <a:gdLst/>
              <a:ahLst/>
              <a:cxnLst/>
              <a:rect l="l" t="t" r="r" b="b"/>
              <a:pathLst>
                <a:path w="2402875" h="308862">
                  <a:moveTo>
                    <a:pt x="2199675" y="0"/>
                  </a:moveTo>
                  <a:cubicBezTo>
                    <a:pt x="2311900" y="0"/>
                    <a:pt x="2402875" y="69141"/>
                    <a:pt x="2402875" y="154431"/>
                  </a:cubicBezTo>
                  <a:cubicBezTo>
                    <a:pt x="2402875" y="239721"/>
                    <a:pt x="2311900" y="308862"/>
                    <a:pt x="2199675" y="308862"/>
                  </a:cubicBezTo>
                  <a:lnTo>
                    <a:pt x="203200" y="308862"/>
                  </a:lnTo>
                  <a:cubicBezTo>
                    <a:pt x="90976" y="308862"/>
                    <a:pt x="0" y="239721"/>
                    <a:pt x="0" y="154431"/>
                  </a:cubicBezTo>
                  <a:cubicBezTo>
                    <a:pt x="0" y="6914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73E9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2402875" cy="3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Effective Communication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582291" y="4939559"/>
            <a:ext cx="9123418" cy="1172712"/>
            <a:chOff x="0" y="0"/>
            <a:chExt cx="2402875" cy="30886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402875" cy="308862"/>
            </a:xfrm>
            <a:custGeom>
              <a:avLst/>
              <a:gdLst/>
              <a:ahLst/>
              <a:cxnLst/>
              <a:rect l="l" t="t" r="r" b="b"/>
              <a:pathLst>
                <a:path w="2402875" h="308862">
                  <a:moveTo>
                    <a:pt x="2199675" y="0"/>
                  </a:moveTo>
                  <a:cubicBezTo>
                    <a:pt x="2311900" y="0"/>
                    <a:pt x="2402875" y="69141"/>
                    <a:pt x="2402875" y="154431"/>
                  </a:cubicBezTo>
                  <a:cubicBezTo>
                    <a:pt x="2402875" y="239721"/>
                    <a:pt x="2311900" y="308862"/>
                    <a:pt x="2199675" y="308862"/>
                  </a:cubicBezTo>
                  <a:lnTo>
                    <a:pt x="203200" y="308862"/>
                  </a:lnTo>
                  <a:cubicBezTo>
                    <a:pt x="90976" y="308862"/>
                    <a:pt x="0" y="239721"/>
                    <a:pt x="0" y="154431"/>
                  </a:cubicBezTo>
                  <a:cubicBezTo>
                    <a:pt x="0" y="6914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73E9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2402875" cy="3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Pharmacy First Scheme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582291" y="6294168"/>
            <a:ext cx="9123418" cy="1428547"/>
            <a:chOff x="0" y="0"/>
            <a:chExt cx="2402875" cy="37624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402875" cy="376243"/>
            </a:xfrm>
            <a:custGeom>
              <a:avLst/>
              <a:gdLst/>
              <a:ahLst/>
              <a:cxnLst/>
              <a:rect l="l" t="t" r="r" b="b"/>
              <a:pathLst>
                <a:path w="2402875" h="376243">
                  <a:moveTo>
                    <a:pt x="2199675" y="0"/>
                  </a:moveTo>
                  <a:cubicBezTo>
                    <a:pt x="2311900" y="0"/>
                    <a:pt x="2402875" y="84225"/>
                    <a:pt x="2402875" y="188121"/>
                  </a:cubicBezTo>
                  <a:cubicBezTo>
                    <a:pt x="2402875" y="292018"/>
                    <a:pt x="2311900" y="376243"/>
                    <a:pt x="2199675" y="376243"/>
                  </a:cubicBezTo>
                  <a:lnTo>
                    <a:pt x="203200" y="376243"/>
                  </a:lnTo>
                  <a:cubicBezTo>
                    <a:pt x="90976" y="376243"/>
                    <a:pt x="0" y="292018"/>
                    <a:pt x="0" y="188121"/>
                  </a:cubicBezTo>
                  <a:cubicBezTo>
                    <a:pt x="0" y="84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73E9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85725"/>
              <a:ext cx="2402875" cy="461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Communication on Medicine Shortages and Pharmacy Closures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582291" y="7856065"/>
            <a:ext cx="9123418" cy="1172712"/>
            <a:chOff x="0" y="0"/>
            <a:chExt cx="2402875" cy="30886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02875" cy="308862"/>
            </a:xfrm>
            <a:custGeom>
              <a:avLst/>
              <a:gdLst/>
              <a:ahLst/>
              <a:cxnLst/>
              <a:rect l="l" t="t" r="r" b="b"/>
              <a:pathLst>
                <a:path w="2402875" h="308862">
                  <a:moveTo>
                    <a:pt x="2199675" y="0"/>
                  </a:moveTo>
                  <a:cubicBezTo>
                    <a:pt x="2311900" y="0"/>
                    <a:pt x="2402875" y="69141"/>
                    <a:pt x="2402875" y="154431"/>
                  </a:cubicBezTo>
                  <a:cubicBezTo>
                    <a:pt x="2402875" y="239721"/>
                    <a:pt x="2311900" y="308862"/>
                    <a:pt x="2199675" y="308862"/>
                  </a:cubicBezTo>
                  <a:lnTo>
                    <a:pt x="203200" y="308862"/>
                  </a:lnTo>
                  <a:cubicBezTo>
                    <a:pt x="90976" y="308862"/>
                    <a:pt x="0" y="239721"/>
                    <a:pt x="0" y="154431"/>
                  </a:cubicBezTo>
                  <a:cubicBezTo>
                    <a:pt x="0" y="6914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73E9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2402875" cy="3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Pharmacy Accessibility &amp; Location</a:t>
              </a:r>
            </a:p>
          </p:txBody>
        </p:sp>
      </p:grpSp>
      <p:sp>
        <p:nvSpPr>
          <p:cNvPr id="42" name="Freeform 42"/>
          <p:cNvSpPr/>
          <p:nvPr/>
        </p:nvSpPr>
        <p:spPr>
          <a:xfrm rot="2371755" flipV="1">
            <a:off x="13016315" y="4011524"/>
            <a:ext cx="1378787" cy="766950"/>
          </a:xfrm>
          <a:custGeom>
            <a:avLst/>
            <a:gdLst/>
            <a:ahLst/>
            <a:cxnLst/>
            <a:rect l="l" t="t" r="r" b="b"/>
            <a:pathLst>
              <a:path w="1378787" h="766950">
                <a:moveTo>
                  <a:pt x="0" y="766951"/>
                </a:moveTo>
                <a:lnTo>
                  <a:pt x="1378787" y="766951"/>
                </a:lnTo>
                <a:lnTo>
                  <a:pt x="1378787" y="0"/>
                </a:lnTo>
                <a:lnTo>
                  <a:pt x="0" y="0"/>
                </a:lnTo>
                <a:lnTo>
                  <a:pt x="0" y="76695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14407521" y="2203713"/>
            <a:ext cx="3880479" cy="649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2"/>
              </a:lnSpc>
            </a:pPr>
            <a:endParaRPr/>
          </a:p>
          <a:p>
            <a:pPr algn="l">
              <a:lnSpc>
                <a:spcPts val="3042"/>
              </a:lnSpc>
            </a:pPr>
            <a:endParaRPr/>
          </a:p>
          <a:p>
            <a:pPr algn="l">
              <a:lnSpc>
                <a:spcPts val="3042"/>
              </a:lnSpc>
            </a:pPr>
            <a:r>
              <a:rPr lang="en-US" sz="217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Ensure good communication between pharmacists and patients, especially around affordability, reasonable adjustments, supporting vulnerable patients. </a:t>
            </a:r>
          </a:p>
          <a:p>
            <a:pPr algn="l">
              <a:lnSpc>
                <a:spcPts val="3042"/>
              </a:lnSpc>
            </a:pPr>
            <a:endParaRPr lang="en-US" sz="2173">
              <a:solidFill>
                <a:srgbClr val="004F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42"/>
              </a:lnSpc>
            </a:pPr>
            <a:r>
              <a:rPr lang="en-US" sz="217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Proactive approach in communicating with the public about medicine shortages and pharmacy closures by the ICB.</a:t>
            </a:r>
          </a:p>
          <a:p>
            <a:pPr algn="l">
              <a:lnSpc>
                <a:spcPts val="3042"/>
              </a:lnSpc>
            </a:pPr>
            <a:endParaRPr lang="en-US" sz="2173">
              <a:solidFill>
                <a:srgbClr val="004F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42"/>
              </a:lnSpc>
            </a:pPr>
            <a:endParaRPr lang="en-US" sz="2173">
              <a:solidFill>
                <a:srgbClr val="004F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Freeform 44"/>
          <p:cNvSpPr/>
          <p:nvPr/>
        </p:nvSpPr>
        <p:spPr>
          <a:xfrm rot="2371755" flipV="1">
            <a:off x="12923277" y="6914580"/>
            <a:ext cx="1378787" cy="766950"/>
          </a:xfrm>
          <a:custGeom>
            <a:avLst/>
            <a:gdLst/>
            <a:ahLst/>
            <a:cxnLst/>
            <a:rect l="l" t="t" r="r" b="b"/>
            <a:pathLst>
              <a:path w="1378787" h="766950">
                <a:moveTo>
                  <a:pt x="0" y="766950"/>
                </a:moveTo>
                <a:lnTo>
                  <a:pt x="1378787" y="766950"/>
                </a:lnTo>
                <a:lnTo>
                  <a:pt x="1378787" y="0"/>
                </a:lnTo>
                <a:lnTo>
                  <a:pt x="0" y="0"/>
                </a:lnTo>
                <a:lnTo>
                  <a:pt x="0" y="76695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 rot="626787" flipH="1">
            <a:off x="3469217" y="2294164"/>
            <a:ext cx="1378787" cy="766950"/>
          </a:xfrm>
          <a:custGeom>
            <a:avLst/>
            <a:gdLst/>
            <a:ahLst/>
            <a:cxnLst/>
            <a:rect l="l" t="t" r="r" b="b"/>
            <a:pathLst>
              <a:path w="1378787" h="766950">
                <a:moveTo>
                  <a:pt x="1378787" y="0"/>
                </a:moveTo>
                <a:lnTo>
                  <a:pt x="0" y="0"/>
                </a:lnTo>
                <a:lnTo>
                  <a:pt x="0" y="766951"/>
                </a:lnTo>
                <a:lnTo>
                  <a:pt x="1378787" y="766951"/>
                </a:lnTo>
                <a:lnTo>
                  <a:pt x="13787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 rot="-2183749" flipH="1" flipV="1">
            <a:off x="3997673" y="4925339"/>
            <a:ext cx="1378787" cy="766950"/>
          </a:xfrm>
          <a:custGeom>
            <a:avLst/>
            <a:gdLst/>
            <a:ahLst/>
            <a:cxnLst/>
            <a:rect l="l" t="t" r="r" b="b"/>
            <a:pathLst>
              <a:path w="1378787" h="766950">
                <a:moveTo>
                  <a:pt x="1378787" y="766950"/>
                </a:moveTo>
                <a:lnTo>
                  <a:pt x="0" y="766950"/>
                </a:lnTo>
                <a:lnTo>
                  <a:pt x="0" y="0"/>
                </a:lnTo>
                <a:lnTo>
                  <a:pt x="1378787" y="0"/>
                </a:lnTo>
                <a:lnTo>
                  <a:pt x="1378787" y="76695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 rot="-2183749" flipH="1" flipV="1">
            <a:off x="3469217" y="8237947"/>
            <a:ext cx="1378787" cy="766950"/>
          </a:xfrm>
          <a:custGeom>
            <a:avLst/>
            <a:gdLst/>
            <a:ahLst/>
            <a:cxnLst/>
            <a:rect l="l" t="t" r="r" b="b"/>
            <a:pathLst>
              <a:path w="1378787" h="766950">
                <a:moveTo>
                  <a:pt x="1378787" y="766951"/>
                </a:moveTo>
                <a:lnTo>
                  <a:pt x="0" y="766951"/>
                </a:lnTo>
                <a:lnTo>
                  <a:pt x="0" y="0"/>
                </a:lnTo>
                <a:lnTo>
                  <a:pt x="1378787" y="0"/>
                </a:lnTo>
                <a:lnTo>
                  <a:pt x="1378787" y="76695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TextBox 48"/>
          <p:cNvSpPr txBox="1"/>
          <p:nvPr/>
        </p:nvSpPr>
        <p:spPr>
          <a:xfrm>
            <a:off x="5490514" y="988110"/>
            <a:ext cx="7439394" cy="107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9"/>
              </a:lnSpc>
            </a:pPr>
            <a:r>
              <a:rPr lang="en-US" sz="5949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Recommendations</a:t>
            </a:r>
          </a:p>
        </p:txBody>
      </p:sp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4386" y="0"/>
            <a:ext cx="18517161" cy="9925689"/>
            <a:chOff x="0" y="0"/>
            <a:chExt cx="24689547" cy="13234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43307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743307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5486614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5486614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822992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22992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97312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97312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16427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716427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459734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459734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9203041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203041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1946241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1946241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779" y="12239363"/>
              <a:ext cx="3785922" cy="994890"/>
            </a:xfrm>
            <a:custGeom>
              <a:avLst/>
              <a:gdLst/>
              <a:ahLst/>
              <a:cxnLst/>
              <a:rect l="l" t="t" r="r" b="b"/>
              <a:pathLst>
                <a:path w="3785922" h="994890">
                  <a:moveTo>
                    <a:pt x="0" y="0"/>
                  </a:moveTo>
                  <a:lnTo>
                    <a:pt x="3785922" y="0"/>
                  </a:lnTo>
                  <a:lnTo>
                    <a:pt x="3785922" y="994890"/>
                  </a:lnTo>
                  <a:lnTo>
                    <a:pt x="0" y="994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3277" y="12679658"/>
              <a:ext cx="9249571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546994">
            <a:off x="-3974147" y="1173107"/>
            <a:ext cx="23111343" cy="12202275"/>
            <a:chOff x="0" y="0"/>
            <a:chExt cx="1539459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39459" cy="812800"/>
            </a:xfrm>
            <a:custGeom>
              <a:avLst/>
              <a:gdLst/>
              <a:ahLst/>
              <a:cxnLst/>
              <a:rect l="l" t="t" r="r" b="b"/>
              <a:pathLst>
                <a:path w="1539459" h="812800">
                  <a:moveTo>
                    <a:pt x="513430" y="19070"/>
                  </a:moveTo>
                  <a:cubicBezTo>
                    <a:pt x="592100" y="7556"/>
                    <a:pt x="682081" y="0"/>
                    <a:pt x="770144" y="0"/>
                  </a:cubicBezTo>
                  <a:cubicBezTo>
                    <a:pt x="858210" y="0"/>
                    <a:pt x="942951" y="6476"/>
                    <a:pt x="1021043" y="17990"/>
                  </a:cubicBezTo>
                  <a:cubicBezTo>
                    <a:pt x="1022707" y="18350"/>
                    <a:pt x="1024368" y="18350"/>
                    <a:pt x="1026029" y="18710"/>
                  </a:cubicBezTo>
                  <a:cubicBezTo>
                    <a:pt x="1319298" y="64765"/>
                    <a:pt x="1535305" y="186379"/>
                    <a:pt x="1539459" y="328502"/>
                  </a:cubicBezTo>
                  <a:lnTo>
                    <a:pt x="1539459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4154" y="185660"/>
                    <a:pt x="216837" y="64045"/>
                    <a:pt x="513430" y="19070"/>
                  </a:cubicBezTo>
                  <a:close/>
                </a:path>
              </a:pathLst>
            </a:custGeom>
            <a:solidFill>
              <a:srgbClr val="004F6B"/>
            </a:solidFill>
            <a:ln w="476250" cap="sq">
              <a:solidFill>
                <a:srgbClr val="004F6B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7950"/>
              <a:ext cx="1539459" cy="704850"/>
            </a:xfrm>
            <a:prstGeom prst="rect">
              <a:avLst/>
            </a:prstGeom>
          </p:spPr>
          <p:txBody>
            <a:bodyPr lIns="38477" tIns="38477" rIns="38477" bIns="38477" rtlCol="0" anchor="ctr"/>
            <a:lstStyle/>
            <a:p>
              <a:pPr algn="ctr">
                <a:lnSpc>
                  <a:spcPts val="1484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12793" y="8583201"/>
            <a:ext cx="4773951" cy="1254530"/>
          </a:xfrm>
          <a:custGeom>
            <a:avLst/>
            <a:gdLst/>
            <a:ahLst/>
            <a:cxnLst/>
            <a:rect l="l" t="t" r="r" b="b"/>
            <a:pathLst>
              <a:path w="4773951" h="1254530">
                <a:moveTo>
                  <a:pt x="0" y="0"/>
                </a:moveTo>
                <a:lnTo>
                  <a:pt x="4773951" y="0"/>
                </a:lnTo>
                <a:lnTo>
                  <a:pt x="4773951" y="1254530"/>
                </a:lnTo>
                <a:lnTo>
                  <a:pt x="0" y="12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10873072" y="9495456"/>
            <a:ext cx="6937178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803677"/>
            <a:ext cx="12532305" cy="133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you!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4386" y="0"/>
            <a:ext cx="18517161" cy="4114960"/>
            <a:chOff x="0" y="0"/>
            <a:chExt cx="24689547" cy="5486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43307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743307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5486614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5486614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822992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22992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973120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973120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16427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716427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459734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459734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9203041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203041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1946241" y="0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1946241" y="2743307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 rot="-546994">
            <a:off x="-3974147" y="1173107"/>
            <a:ext cx="23111343" cy="12202275"/>
            <a:chOff x="0" y="0"/>
            <a:chExt cx="153945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39459" cy="812800"/>
            </a:xfrm>
            <a:custGeom>
              <a:avLst/>
              <a:gdLst/>
              <a:ahLst/>
              <a:cxnLst/>
              <a:rect l="l" t="t" r="r" b="b"/>
              <a:pathLst>
                <a:path w="1539459" h="812800">
                  <a:moveTo>
                    <a:pt x="513430" y="19070"/>
                  </a:moveTo>
                  <a:cubicBezTo>
                    <a:pt x="592100" y="7556"/>
                    <a:pt x="682081" y="0"/>
                    <a:pt x="770144" y="0"/>
                  </a:cubicBezTo>
                  <a:cubicBezTo>
                    <a:pt x="858210" y="0"/>
                    <a:pt x="942951" y="6476"/>
                    <a:pt x="1021043" y="17990"/>
                  </a:cubicBezTo>
                  <a:cubicBezTo>
                    <a:pt x="1022707" y="18350"/>
                    <a:pt x="1024368" y="18350"/>
                    <a:pt x="1026029" y="18710"/>
                  </a:cubicBezTo>
                  <a:cubicBezTo>
                    <a:pt x="1319298" y="64765"/>
                    <a:pt x="1535305" y="186379"/>
                    <a:pt x="1539459" y="328502"/>
                  </a:cubicBezTo>
                  <a:lnTo>
                    <a:pt x="1539459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4154" y="185660"/>
                    <a:pt x="216837" y="64045"/>
                    <a:pt x="513430" y="19070"/>
                  </a:cubicBezTo>
                  <a:close/>
                </a:path>
              </a:pathLst>
            </a:custGeom>
            <a:solidFill>
              <a:srgbClr val="004F6B"/>
            </a:solidFill>
            <a:ln w="476250" cap="sq">
              <a:solidFill>
                <a:srgbClr val="004F6B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7950"/>
              <a:ext cx="1539459" cy="704850"/>
            </a:xfrm>
            <a:prstGeom prst="rect">
              <a:avLst/>
            </a:prstGeom>
          </p:spPr>
          <p:txBody>
            <a:bodyPr lIns="38477" tIns="38477" rIns="38477" bIns="38477" rtlCol="0" anchor="ctr"/>
            <a:lstStyle/>
            <a:p>
              <a:pPr algn="ctr">
                <a:lnSpc>
                  <a:spcPts val="148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12793" y="8583201"/>
            <a:ext cx="4773951" cy="1254530"/>
          </a:xfrm>
          <a:custGeom>
            <a:avLst/>
            <a:gdLst/>
            <a:ahLst/>
            <a:cxnLst/>
            <a:rect l="l" t="t" r="r" b="b"/>
            <a:pathLst>
              <a:path w="4773951" h="1254530">
                <a:moveTo>
                  <a:pt x="0" y="0"/>
                </a:moveTo>
                <a:lnTo>
                  <a:pt x="4773951" y="0"/>
                </a:lnTo>
                <a:lnTo>
                  <a:pt x="4773951" y="1254530"/>
                </a:lnTo>
                <a:lnTo>
                  <a:pt x="0" y="12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028700" y="3335511"/>
            <a:ext cx="8129400" cy="133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Accessibility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73072" y="9495456"/>
            <a:ext cx="6937178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341" y="1682381"/>
            <a:ext cx="8147318" cy="475260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337123" y="6076582"/>
            <a:ext cx="11613754" cy="149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97.5% (277) respondents used a pharmacy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in the last 12 months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98555" y="7693927"/>
            <a:ext cx="4890889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All respondents (n=284)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607" y="126818"/>
            <a:ext cx="11320471" cy="8880352"/>
          </a:xfrm>
          <a:prstGeom prst="rect">
            <a:avLst/>
          </a:prstGeom>
        </p:spPr>
      </p:pic>
      <p:sp>
        <p:nvSpPr>
          <p:cNvPr id="27" name="Freeform 27"/>
          <p:cNvSpPr/>
          <p:nvPr/>
        </p:nvSpPr>
        <p:spPr>
          <a:xfrm>
            <a:off x="3868248" y="6110351"/>
            <a:ext cx="907110" cy="1139227"/>
          </a:xfrm>
          <a:custGeom>
            <a:avLst/>
            <a:gdLst/>
            <a:ahLst/>
            <a:cxnLst/>
            <a:rect l="l" t="t" r="r" b="b"/>
            <a:pathLst>
              <a:path w="907110" h="1139227">
                <a:moveTo>
                  <a:pt x="0" y="0"/>
                </a:moveTo>
                <a:lnTo>
                  <a:pt x="907110" y="0"/>
                </a:lnTo>
                <a:lnTo>
                  <a:pt x="907110" y="1139228"/>
                </a:lnTo>
                <a:lnTo>
                  <a:pt x="0" y="1139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4181650" y="6447216"/>
            <a:ext cx="1101402" cy="1013290"/>
          </a:xfrm>
          <a:custGeom>
            <a:avLst/>
            <a:gdLst/>
            <a:ahLst/>
            <a:cxnLst/>
            <a:rect l="l" t="t" r="r" b="b"/>
            <a:pathLst>
              <a:path w="1101402" h="1013290">
                <a:moveTo>
                  <a:pt x="0" y="0"/>
                </a:moveTo>
                <a:lnTo>
                  <a:pt x="1101401" y="0"/>
                </a:lnTo>
                <a:lnTo>
                  <a:pt x="1101401" y="1013290"/>
                </a:lnTo>
                <a:lnTo>
                  <a:pt x="0" y="1013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4033541" y="1998053"/>
            <a:ext cx="1101402" cy="1013290"/>
          </a:xfrm>
          <a:custGeom>
            <a:avLst/>
            <a:gdLst/>
            <a:ahLst/>
            <a:cxnLst/>
            <a:rect l="l" t="t" r="r" b="b"/>
            <a:pathLst>
              <a:path w="1101402" h="1013290">
                <a:moveTo>
                  <a:pt x="0" y="0"/>
                </a:moveTo>
                <a:lnTo>
                  <a:pt x="1101402" y="0"/>
                </a:lnTo>
                <a:lnTo>
                  <a:pt x="1101402" y="1013289"/>
                </a:lnTo>
                <a:lnTo>
                  <a:pt x="0" y="1013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889848" y="2892992"/>
            <a:ext cx="790365" cy="790365"/>
          </a:xfrm>
          <a:custGeom>
            <a:avLst/>
            <a:gdLst/>
            <a:ahLst/>
            <a:cxnLst/>
            <a:rect l="l" t="t" r="r" b="b"/>
            <a:pathLst>
              <a:path w="790365" h="790365">
                <a:moveTo>
                  <a:pt x="0" y="0"/>
                </a:moveTo>
                <a:lnTo>
                  <a:pt x="790366" y="0"/>
                </a:lnTo>
                <a:lnTo>
                  <a:pt x="790366" y="790366"/>
                </a:lnTo>
                <a:lnTo>
                  <a:pt x="0" y="790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4511687" y="8248412"/>
            <a:ext cx="9896313" cy="60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6"/>
              </a:lnSpc>
            </a:pPr>
            <a:r>
              <a:rPr lang="en-US" sz="3569" b="1">
                <a:solidFill>
                  <a:srgbClr val="004F6B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How people prefer to access their pharmacy?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78442" y="2321111"/>
            <a:ext cx="884488" cy="43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37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(81) 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42980" y="6788622"/>
            <a:ext cx="885668" cy="43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37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(16)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05903" y="7033614"/>
            <a:ext cx="1074201" cy="43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37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(180)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63711" y="8855308"/>
            <a:ext cx="8992263" cy="36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</a:pPr>
            <a:r>
              <a:rPr lang="en-US" sz="2039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993" y="781080"/>
            <a:ext cx="9343294" cy="8146513"/>
          </a:xfrm>
          <a:prstGeom prst="rect">
            <a:avLst/>
          </a:prstGeom>
        </p:spPr>
      </p:pic>
      <p:sp>
        <p:nvSpPr>
          <p:cNvPr id="27" name="Freeform 27"/>
          <p:cNvSpPr/>
          <p:nvPr/>
        </p:nvSpPr>
        <p:spPr>
          <a:xfrm rot="7076629">
            <a:off x="5544413" y="2067445"/>
            <a:ext cx="886992" cy="239857"/>
          </a:xfrm>
          <a:custGeom>
            <a:avLst/>
            <a:gdLst/>
            <a:ahLst/>
            <a:cxnLst/>
            <a:rect l="l" t="t" r="r" b="b"/>
            <a:pathLst>
              <a:path w="886992" h="239857">
                <a:moveTo>
                  <a:pt x="0" y="0"/>
                </a:moveTo>
                <a:lnTo>
                  <a:pt x="886992" y="0"/>
                </a:lnTo>
                <a:lnTo>
                  <a:pt x="886992" y="239857"/>
                </a:lnTo>
                <a:lnTo>
                  <a:pt x="0" y="2398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5005351" y="4370844"/>
            <a:ext cx="1596290" cy="1456614"/>
          </a:xfrm>
          <a:custGeom>
            <a:avLst/>
            <a:gdLst/>
            <a:ahLst/>
            <a:cxnLst/>
            <a:rect l="l" t="t" r="r" b="b"/>
            <a:pathLst>
              <a:path w="1596290" h="1456614">
                <a:moveTo>
                  <a:pt x="0" y="0"/>
                </a:moveTo>
                <a:lnTo>
                  <a:pt x="1596289" y="0"/>
                </a:lnTo>
                <a:lnTo>
                  <a:pt x="1596289" y="1456614"/>
                </a:lnTo>
                <a:lnTo>
                  <a:pt x="0" y="14566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3908" y="4058141"/>
            <a:ext cx="6925447" cy="3384659"/>
          </a:xfrm>
          <a:prstGeom prst="rect">
            <a:avLst/>
          </a:prstGeom>
        </p:spPr>
      </p:pic>
      <p:sp>
        <p:nvSpPr>
          <p:cNvPr id="30" name="Freeform 30"/>
          <p:cNvSpPr/>
          <p:nvPr/>
        </p:nvSpPr>
        <p:spPr>
          <a:xfrm flipV="1">
            <a:off x="8610640" y="6952979"/>
            <a:ext cx="2976870" cy="1064231"/>
          </a:xfrm>
          <a:custGeom>
            <a:avLst/>
            <a:gdLst/>
            <a:ahLst/>
            <a:cxnLst/>
            <a:rect l="l" t="t" r="r" b="b"/>
            <a:pathLst>
              <a:path w="2976870" h="1064231">
                <a:moveTo>
                  <a:pt x="0" y="1064231"/>
                </a:moveTo>
                <a:lnTo>
                  <a:pt x="2976870" y="1064231"/>
                </a:lnTo>
                <a:lnTo>
                  <a:pt x="2976870" y="0"/>
                </a:lnTo>
                <a:lnTo>
                  <a:pt x="0" y="0"/>
                </a:lnTo>
                <a:lnTo>
                  <a:pt x="0" y="106423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2355999" y="8353184"/>
            <a:ext cx="13576001" cy="644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9"/>
              </a:lnSpc>
            </a:pPr>
            <a:r>
              <a:rPr lang="en-US" sz="3628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How convenient people find it to access their pharmacy?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12366" y="2028608"/>
            <a:ext cx="742190" cy="40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(4) 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242539" y="1880552"/>
            <a:ext cx="745370" cy="40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(11)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94124" y="3274889"/>
            <a:ext cx="897767" cy="40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(47)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87945" y="7780601"/>
            <a:ext cx="898324" cy="40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(87) 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01379" y="5108794"/>
            <a:ext cx="997696" cy="40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  (128) 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294048" y="1523526"/>
            <a:ext cx="2160508" cy="91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9"/>
              </a:lnSpc>
            </a:pPr>
            <a:r>
              <a:rPr lang="en-US" sz="2563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Very Difficult</a:t>
            </a:r>
          </a:p>
          <a:p>
            <a:pPr algn="ctr">
              <a:lnSpc>
                <a:spcPts val="3589"/>
              </a:lnSpc>
            </a:pPr>
            <a:r>
              <a:rPr lang="en-US" sz="2563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1.4%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73755" y="8931381"/>
            <a:ext cx="9140489" cy="37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2"/>
              </a:lnSpc>
            </a:pPr>
            <a:r>
              <a:rPr lang="en-US" sz="2073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287530" y="2255453"/>
            <a:ext cx="4738205" cy="146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7"/>
              </a:lnSpc>
            </a:pPr>
            <a:r>
              <a:rPr lang="en-US" sz="3277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3 in 4 people </a:t>
            </a:r>
          </a:p>
          <a:p>
            <a:pPr algn="ctr">
              <a:lnSpc>
                <a:spcPts val="3440"/>
              </a:lnSpc>
            </a:pPr>
            <a:r>
              <a:rPr lang="en-US" sz="2457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find accessing their pharmacy easy/very easy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745039" y="3741204"/>
            <a:ext cx="3823187" cy="50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6"/>
              </a:lnSpc>
            </a:pPr>
            <a:r>
              <a:rPr lang="en-US" sz="1404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29" y="626119"/>
            <a:ext cx="15390299" cy="897155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762254" y="8362772"/>
            <a:ext cx="13881469" cy="65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3660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What makes it easy for people to access their pharmacy?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08776" y="9108110"/>
            <a:ext cx="9221628" cy="3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sz="2091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6345" y="-1375302"/>
            <a:ext cx="25275067" cy="15793793"/>
            <a:chOff x="0" y="0"/>
            <a:chExt cx="33700089" cy="21058391"/>
          </a:xfrm>
        </p:grpSpPr>
        <p:sp>
          <p:nvSpPr>
            <p:cNvPr id="3" name="Freeform 3"/>
            <p:cNvSpPr/>
            <p:nvPr/>
          </p:nvSpPr>
          <p:spPr>
            <a:xfrm>
              <a:off x="6775946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75946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51925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51925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26256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26256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0058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0058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74906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74906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492373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492373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35680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235680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789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789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722187" y="1833736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722187" y="4577043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89832" y="2394345"/>
              <a:ext cx="31520424" cy="16269700"/>
              <a:chOff x="0" y="0"/>
              <a:chExt cx="1574694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7469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74694" h="812800">
                    <a:moveTo>
                      <a:pt x="525182" y="19070"/>
                    </a:moveTo>
                    <a:cubicBezTo>
                      <a:pt x="605652" y="7556"/>
                      <a:pt x="697692" y="0"/>
                      <a:pt x="787771" y="0"/>
                    </a:cubicBezTo>
                    <a:cubicBezTo>
                      <a:pt x="877853" y="0"/>
                      <a:pt x="964533" y="6476"/>
                      <a:pt x="1044413" y="17990"/>
                    </a:cubicBezTo>
                    <a:cubicBezTo>
                      <a:pt x="1046115" y="18350"/>
                      <a:pt x="1047814" y="18350"/>
                      <a:pt x="1049512" y="18710"/>
                    </a:cubicBezTo>
                    <a:cubicBezTo>
                      <a:pt x="1349495" y="64765"/>
                      <a:pt x="1570445" y="186379"/>
                      <a:pt x="1574694" y="328502"/>
                    </a:cubicBezTo>
                    <a:lnTo>
                      <a:pt x="1574694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249" y="185660"/>
                      <a:pt x="221800" y="64045"/>
                      <a:pt x="525182" y="1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1975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74694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9133794" y="14598715"/>
              <a:ext cx="11318432" cy="43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2"/>
                </a:lnSpc>
              </a:pPr>
              <a:r>
                <a:rPr lang="en-US" sz="1887">
                  <a:solidFill>
                    <a:srgbClr val="E73E97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 Hot Topic Report, February 2025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275095" y="14025736"/>
              <a:ext cx="4974704" cy="1260258"/>
            </a:xfrm>
            <a:custGeom>
              <a:avLst/>
              <a:gdLst/>
              <a:ahLst/>
              <a:cxnLst/>
              <a:rect l="l" t="t" r="r" b="b"/>
              <a:pathLst>
                <a:path w="4974704" h="1260258">
                  <a:moveTo>
                    <a:pt x="0" y="0"/>
                  </a:moveTo>
                  <a:lnTo>
                    <a:pt x="4974704" y="0"/>
                  </a:lnTo>
                  <a:lnTo>
                    <a:pt x="4974704" y="1260259"/>
                  </a:lnTo>
                  <a:lnTo>
                    <a:pt x="0" y="1260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891" y="162153"/>
            <a:ext cx="15253356" cy="900436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872851" y="7928325"/>
            <a:ext cx="14542299" cy="65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4"/>
              </a:lnSpc>
            </a:pPr>
            <a:r>
              <a:rPr lang="en-US" sz="3652" b="1">
                <a:solidFill>
                  <a:srgbClr val="004F6B"/>
                </a:solidFill>
                <a:latin typeface="Poppins Bold"/>
                <a:ea typeface="Poppins Bold"/>
                <a:cs typeface="Poppins Bold"/>
                <a:sym typeface="Poppins Bold"/>
              </a:rPr>
              <a:t>What makes it difficult for people to access their pharmacy?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58935" y="8594382"/>
            <a:ext cx="9203268" cy="378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2"/>
              </a:lnSpc>
            </a:pPr>
            <a:r>
              <a:rPr lang="en-US" sz="2087">
                <a:solidFill>
                  <a:srgbClr val="004F6B"/>
                </a:solidFill>
                <a:latin typeface="Poppins"/>
                <a:ea typeface="Poppins"/>
                <a:cs typeface="Poppins"/>
                <a:sym typeface="Poppins"/>
              </a:rPr>
              <a:t>Source: Respondents who used a pharmacy in last 12 months (n=277)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4862" y="-580746"/>
            <a:ext cx="24752773" cy="15709981"/>
            <a:chOff x="0" y="0"/>
            <a:chExt cx="33003698" cy="20946641"/>
          </a:xfrm>
        </p:grpSpPr>
        <p:sp>
          <p:nvSpPr>
            <p:cNvPr id="3" name="Freeform 3"/>
            <p:cNvSpPr/>
            <p:nvPr/>
          </p:nvSpPr>
          <p:spPr>
            <a:xfrm>
              <a:off x="622730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22730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8970609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8970609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1391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71391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4572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4572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042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042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943730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943730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6" y="0"/>
                  </a:lnTo>
                  <a:lnTo>
                    <a:pt x="2743306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687036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687036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303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4303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173543" y="774328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173543" y="3517635"/>
              <a:ext cx="2743307" cy="2743307"/>
            </a:xfrm>
            <a:custGeom>
              <a:avLst/>
              <a:gdLst/>
              <a:ahLst/>
              <a:cxnLst/>
              <a:rect l="l" t="t" r="r" b="b"/>
              <a:pathLst>
                <a:path w="2743307" h="2743307">
                  <a:moveTo>
                    <a:pt x="0" y="0"/>
                  </a:moveTo>
                  <a:lnTo>
                    <a:pt x="2743307" y="0"/>
                  </a:lnTo>
                  <a:lnTo>
                    <a:pt x="2743307" y="2743307"/>
                  </a:lnTo>
                  <a:lnTo>
                    <a:pt x="0" y="274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546994">
              <a:off x="1094287" y="2338470"/>
              <a:ext cx="30815124" cy="16269700"/>
              <a:chOff x="0" y="0"/>
              <a:chExt cx="1539459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394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539459" h="812800">
                    <a:moveTo>
                      <a:pt x="513430" y="19070"/>
                    </a:moveTo>
                    <a:cubicBezTo>
                      <a:pt x="592100" y="7556"/>
                      <a:pt x="682081" y="0"/>
                      <a:pt x="770144" y="0"/>
                    </a:cubicBezTo>
                    <a:cubicBezTo>
                      <a:pt x="858210" y="0"/>
                      <a:pt x="942951" y="6476"/>
                      <a:pt x="1021043" y="17990"/>
                    </a:cubicBezTo>
                    <a:cubicBezTo>
                      <a:pt x="1022707" y="18350"/>
                      <a:pt x="1024368" y="18350"/>
                      <a:pt x="1026029" y="18710"/>
                    </a:cubicBezTo>
                    <a:cubicBezTo>
                      <a:pt x="1319298" y="64765"/>
                      <a:pt x="1535305" y="186379"/>
                      <a:pt x="1539459" y="328502"/>
                    </a:cubicBezTo>
                    <a:lnTo>
                      <a:pt x="1539459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4154" y="185660"/>
                      <a:pt x="216837" y="64045"/>
                      <a:pt x="513430" y="19070"/>
                    </a:cubicBezTo>
                    <a:close/>
                  </a:path>
                </a:pathLst>
              </a:custGeom>
              <a:solidFill>
                <a:srgbClr val="004F6B"/>
              </a:solidFill>
              <a:ln w="476250" cap="sq">
                <a:solidFill>
                  <a:srgbClr val="004F6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07950"/>
                <a:ext cx="1539459" cy="704850"/>
              </a:xfrm>
              <a:prstGeom prst="rect">
                <a:avLst/>
              </a:prstGeom>
            </p:spPr>
            <p:txBody>
              <a:bodyPr lIns="38477" tIns="38477" rIns="38477" bIns="38477" rtlCol="0" anchor="ctr"/>
              <a:lstStyle/>
              <a:p>
                <a:pPr algn="ctr">
                  <a:lnSpc>
                    <a:spcPts val="1484"/>
                  </a:lnSpc>
                </a:pPr>
                <a:endParaRPr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1028700" y="3335511"/>
            <a:ext cx="11338994" cy="2648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5"/>
              </a:lnSpc>
            </a:pPr>
            <a:r>
              <a:rPr lang="en-US" sz="73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Medicine Supply &amp; Shortages</a:t>
            </a:r>
          </a:p>
        </p:txBody>
      </p:sp>
      <p:sp>
        <p:nvSpPr>
          <p:cNvPr id="25" name="Freeform 25"/>
          <p:cNvSpPr/>
          <p:nvPr/>
        </p:nvSpPr>
        <p:spPr>
          <a:xfrm>
            <a:off x="812793" y="8583201"/>
            <a:ext cx="4773951" cy="1254530"/>
          </a:xfrm>
          <a:custGeom>
            <a:avLst/>
            <a:gdLst/>
            <a:ahLst/>
            <a:cxnLst/>
            <a:rect l="l" t="t" r="r" b="b"/>
            <a:pathLst>
              <a:path w="4773951" h="1254530">
                <a:moveTo>
                  <a:pt x="0" y="0"/>
                </a:moveTo>
                <a:lnTo>
                  <a:pt x="4773951" y="0"/>
                </a:lnTo>
                <a:lnTo>
                  <a:pt x="4773951" y="1254530"/>
                </a:lnTo>
                <a:lnTo>
                  <a:pt x="0" y="12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873072" y="9495456"/>
            <a:ext cx="6937178" cy="34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 Pharmacy Hot Topic Report, February 2025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660E8C4355046B75501EBF697AB0D" ma:contentTypeVersion="16" ma:contentTypeDescription="Create a new document." ma:contentTypeScope="" ma:versionID="87e63617b5a99c2e21432375f5942d4a">
  <xsd:schema xmlns:xsd="http://www.w3.org/2001/XMLSchema" xmlns:xs="http://www.w3.org/2001/XMLSchema" xmlns:p="http://schemas.microsoft.com/office/2006/metadata/properties" xmlns:ns2="6c7cf0a6-0250-47fb-a704-b557e76242c2" xmlns:ns3="d3c55481-a9a7-48e4-83a8-2260dc609553" targetNamespace="http://schemas.microsoft.com/office/2006/metadata/properties" ma:root="true" ma:fieldsID="425caf4d5c29739b9c50caf40f98a9a3" ns2:_="" ns3:_="">
    <xsd:import namespace="6c7cf0a6-0250-47fb-a704-b557e76242c2"/>
    <xsd:import namespace="d3c55481-a9a7-48e4-83a8-2260dc609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f0a6-0250-47fb-a704-b557e7624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02b92f-ccbb-49a4-9d2a-b2927c5e99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5481-a9a7-48e4-83a8-2260dc6095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05ad49-0ab7-4b37-9884-120d4b18a1a2}" ma:internalName="TaxCatchAll" ma:showField="CatchAllData" ma:web="d3c55481-a9a7-48e4-83a8-2260dc609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c55481-a9a7-48e4-83a8-2260dc609553" xsi:nil="true"/>
    <lcf76f155ced4ddcb4097134ff3c332f xmlns="6c7cf0a6-0250-47fb-a704-b557e76242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7E3785-13CA-4345-B253-6603AF9DD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7cf0a6-0250-47fb-a704-b557e76242c2"/>
    <ds:schemaRef ds:uri="d3c55481-a9a7-48e4-83a8-2260dc609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6A6730-E51E-4BCE-80AF-D85B3B64BA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7790B8-5E79-4990-9D1B-2BDE816ECD82}">
  <ds:schemaRefs>
    <ds:schemaRef ds:uri="http://schemas.microsoft.com/office/2006/metadata/properties"/>
    <ds:schemaRef ds:uri="http://schemas.microsoft.com/office/infopath/2007/PartnerControls"/>
    <ds:schemaRef ds:uri="d3c55481-a9a7-48e4-83a8-2260dc609553"/>
    <ds:schemaRef ds:uri="6c7cf0a6-0250-47fb-a704-b557e76242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Custom</PresentationFormat>
  <Paragraphs>142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Poppins Bold</vt:lpstr>
      <vt:lpstr>Atkinson Hyperlegible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Community Pharmacy HT Report: Presentation</dc:title>
  <cp:lastModifiedBy>Asra Ahmad</cp:lastModifiedBy>
  <cp:revision>1</cp:revision>
  <dcterms:created xsi:type="dcterms:W3CDTF">2006-08-16T00:00:00Z</dcterms:created>
  <dcterms:modified xsi:type="dcterms:W3CDTF">2025-07-14T10:43:09Z</dcterms:modified>
  <dc:identifier>DAGezrrS55s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0x010100595660E8C4355046B75501EBF697AB0D</vt:lpwstr>
  </property>
  <property fmtid="{D5CDD505-2E9C-101B-9397-08002B2CF9AE}" pid="3" name="MediaServiceImageTags">
    <vt:lpwstr/>
  </property>
</Properties>
</file>